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310" r:id="rId9"/>
    <p:sldId id="311" r:id="rId10"/>
    <p:sldId id="343" r:id="rId11"/>
    <p:sldId id="308" r:id="rId12"/>
    <p:sldId id="359" r:id="rId13"/>
    <p:sldId id="313" r:id="rId14"/>
    <p:sldId id="346" r:id="rId15"/>
    <p:sldId id="347" r:id="rId16"/>
    <p:sldId id="348" r:id="rId17"/>
    <p:sldId id="344" r:id="rId18"/>
    <p:sldId id="307" r:id="rId19"/>
    <p:sldId id="358" r:id="rId20"/>
    <p:sldId id="314" r:id="rId21"/>
    <p:sldId id="315" r:id="rId22"/>
    <p:sldId id="270" r:id="rId23"/>
    <p:sldId id="352" r:id="rId24"/>
    <p:sldId id="349" r:id="rId25"/>
    <p:sldId id="353" r:id="rId26"/>
    <p:sldId id="361" r:id="rId27"/>
    <p:sldId id="360" r:id="rId28"/>
    <p:sldId id="318" r:id="rId29"/>
    <p:sldId id="320" r:id="rId30"/>
    <p:sldId id="319" r:id="rId31"/>
    <p:sldId id="332" r:id="rId32"/>
    <p:sldId id="328" r:id="rId33"/>
    <p:sldId id="334" r:id="rId34"/>
    <p:sldId id="338" r:id="rId35"/>
    <p:sldId id="337" r:id="rId36"/>
    <p:sldId id="354" r:id="rId37"/>
    <p:sldId id="355" r:id="rId38"/>
    <p:sldId id="321" r:id="rId39"/>
    <p:sldId id="322" r:id="rId40"/>
    <p:sldId id="325" r:id="rId41"/>
    <p:sldId id="316" r:id="rId42"/>
    <p:sldId id="326" r:id="rId43"/>
    <p:sldId id="323" r:id="rId44"/>
    <p:sldId id="340" r:id="rId45"/>
    <p:sldId id="341" r:id="rId46"/>
    <p:sldId id="342" r:id="rId47"/>
    <p:sldId id="357" r:id="rId48"/>
    <p:sldId id="362" r:id="rId49"/>
    <p:sldId id="363" r:id="rId50"/>
    <p:sldId id="366" r:id="rId51"/>
    <p:sldId id="365" r:id="rId52"/>
    <p:sldId id="364" r:id="rId53"/>
    <p:sldId id="367" r:id="rId54"/>
    <p:sldId id="368" r:id="rId55"/>
    <p:sldId id="369" r:id="rId56"/>
    <p:sldId id="376" r:id="rId57"/>
    <p:sldId id="377" r:id="rId58"/>
    <p:sldId id="375" r:id="rId59"/>
    <p:sldId id="374" r:id="rId60"/>
    <p:sldId id="373" r:id="rId61"/>
    <p:sldId id="372" r:id="rId62"/>
    <p:sldId id="371" r:id="rId63"/>
    <p:sldId id="324" r:id="rId64"/>
  </p:sldIdLst>
  <p:sldSz cx="9144000" cy="5143500" type="screen16x9"/>
  <p:notesSz cx="6858000" cy="9144000"/>
  <p:embeddedFontLst>
    <p:embeddedFont>
      <p:font typeface="Montserrat" pitchFamily="2" charset="77"/>
      <p:regular r:id="rId66"/>
      <p:bold r:id="rId67"/>
      <p:italic r:id="rId68"/>
      <p:boldItalic r:id="rId69"/>
    </p:embeddedFont>
    <p:embeddedFont>
      <p:font typeface="Montserrat Black" pitchFamily="2" charset="77"/>
      <p:regular r:id="rId70"/>
      <p:bold r:id="rId71"/>
      <p:italic r:id="rId72"/>
      <p:boldItalic r:id="rId73"/>
    </p:embeddedFont>
    <p:embeddedFont>
      <p:font typeface="Montserrat ExtraLight" pitchFamily="2" charset="77"/>
      <p:regular r:id="rId74"/>
      <p:bold r:id="rId75"/>
      <p:italic r:id="rId76"/>
      <p:boldItalic r:id="rId77"/>
    </p:embeddedFont>
    <p:embeddedFont>
      <p:font typeface="Montserrat Thin" pitchFamily="2" charset="77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C956"/>
    <a:srgbClr val="B1172C"/>
    <a:srgbClr val="FFFFFF"/>
    <a:srgbClr val="D6614D"/>
    <a:srgbClr val="984DA3"/>
    <a:srgbClr val="73AAD0"/>
    <a:srgbClr val="0371B1"/>
    <a:srgbClr val="B3DF89"/>
    <a:srgbClr val="026937"/>
    <a:srgbClr val="CBB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6"/>
    <p:restoredTop sz="94716"/>
  </p:normalViewPr>
  <p:slideViewPr>
    <p:cSldViewPr snapToGrid="0" snapToObjects="1" showGuides="1">
      <p:cViewPr varScale="1">
        <p:scale>
          <a:sx n="132" d="100"/>
          <a:sy n="132" d="100"/>
        </p:scale>
        <p:origin x="4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611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37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91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09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81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90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48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0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29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64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795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546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44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37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96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84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4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552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601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2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15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481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491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0265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83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3816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5057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981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4528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760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573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9871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9691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2085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4165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30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986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 IMPACT ON 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90;p56">
            <a:extLst>
              <a:ext uri="{FF2B5EF4-FFF2-40B4-BE49-F238E27FC236}">
                <a16:creationId xmlns:a16="http://schemas.microsoft.com/office/drawing/2014/main" id="{A286F6B6-E6A6-1341-A30E-B4F66E97C9E6}"/>
              </a:ext>
            </a:extLst>
          </p:cNvPr>
          <p:cNvSpPr txBox="1">
            <a:spLocks/>
          </p:cNvSpPr>
          <p:nvPr/>
        </p:nvSpPr>
        <p:spPr>
          <a:xfrm>
            <a:off x="4932754" y="417650"/>
            <a:ext cx="3322246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solidFill>
                  <a:schemeClr val="accent1"/>
                </a:solidFill>
              </a:rPr>
              <a:t>Ranked as :</a:t>
            </a:r>
          </a:p>
          <a:p>
            <a:pPr algn="l"/>
            <a:endParaRPr lang="en-US" sz="1800" dirty="0">
              <a:solidFill>
                <a:schemeClr val="accent1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Low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Med-Low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Med-High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416378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105326"/>
              </p:ext>
            </p:extLst>
          </p:nvPr>
        </p:nvGraphicFramePr>
        <p:xfrm>
          <a:off x="1864592" y="12679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101124" y="25715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3062527" y="44368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30375-593A-724A-B8BD-1A3F19A7F336}"/>
              </a:ext>
            </a:extLst>
          </p:cNvPr>
          <p:cNvSpPr/>
          <p:nvPr/>
        </p:nvSpPr>
        <p:spPr>
          <a:xfrm>
            <a:off x="1076424" y="1017299"/>
            <a:ext cx="7295950" cy="37436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1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/>
        </p:nvGraphicFramePr>
        <p:xfrm>
          <a:off x="1864592" y="12679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101124" y="25715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3062527" y="44368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30375-593A-724A-B8BD-1A3F19A7F336}"/>
              </a:ext>
            </a:extLst>
          </p:cNvPr>
          <p:cNvSpPr/>
          <p:nvPr/>
        </p:nvSpPr>
        <p:spPr>
          <a:xfrm>
            <a:off x="1076424" y="1017299"/>
            <a:ext cx="7295950" cy="37436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86;p42">
            <a:extLst>
              <a:ext uri="{FF2B5EF4-FFF2-40B4-BE49-F238E27FC236}">
                <a16:creationId xmlns:a16="http://schemas.microsoft.com/office/drawing/2014/main" id="{50EE362E-FF78-3544-ADC2-D229E49021D1}"/>
              </a:ext>
            </a:extLst>
          </p:cNvPr>
          <p:cNvSpPr/>
          <p:nvPr/>
        </p:nvSpPr>
        <p:spPr>
          <a:xfrm>
            <a:off x="3562235" y="1048851"/>
            <a:ext cx="4646814" cy="364963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676247-2F4A-5141-9632-17CCFD5DC75C}"/>
              </a:ext>
            </a:extLst>
          </p:cNvPr>
          <p:cNvCxnSpPr/>
          <p:nvPr/>
        </p:nvCxnSpPr>
        <p:spPr>
          <a:xfrm flipH="1">
            <a:off x="3537299" y="2727498"/>
            <a:ext cx="581891" cy="9642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Google Shape;246;p38">
            <a:extLst>
              <a:ext uri="{FF2B5EF4-FFF2-40B4-BE49-F238E27FC236}">
                <a16:creationId xmlns:a16="http://schemas.microsoft.com/office/drawing/2014/main" id="{22FB1792-FA28-E246-88F7-8FBB7C3195B8}"/>
              </a:ext>
            </a:extLst>
          </p:cNvPr>
          <p:cNvSpPr txBox="1">
            <a:spLocks/>
          </p:cNvSpPr>
          <p:nvPr/>
        </p:nvSpPr>
        <p:spPr>
          <a:xfrm>
            <a:off x="4085009" y="1796878"/>
            <a:ext cx="3051698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8,870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‘Low Severity’ </a:t>
            </a:r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2020 stay-home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2987D3-DB28-4447-B884-671F05723852}"/>
              </a:ext>
            </a:extLst>
          </p:cNvPr>
          <p:cNvCxnSpPr>
            <a:cxnSpLocks/>
          </p:cNvCxnSpPr>
          <p:nvPr/>
        </p:nvCxnSpPr>
        <p:spPr>
          <a:xfrm flipV="1">
            <a:off x="4442021" y="2259523"/>
            <a:ext cx="0" cy="389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6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865040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299790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632291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260347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C0C966-16C3-2142-BA68-C3F25355169A}"/>
              </a:ext>
            </a:extLst>
          </p:cNvPr>
          <p:cNvSpPr/>
          <p:nvPr/>
        </p:nvSpPr>
        <p:spPr>
          <a:xfrm>
            <a:off x="1210733" y="3530600"/>
            <a:ext cx="558800" cy="96214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ACECF3-B488-8A43-A79D-34A11DABBEEC}"/>
              </a:ext>
            </a:extLst>
          </p:cNvPr>
          <p:cNvSpPr/>
          <p:nvPr/>
        </p:nvSpPr>
        <p:spPr>
          <a:xfrm>
            <a:off x="5780814" y="3530600"/>
            <a:ext cx="558800" cy="96214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0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9613954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364234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C0C966-16C3-2142-BA68-C3F25355169A}"/>
              </a:ext>
            </a:extLst>
          </p:cNvPr>
          <p:cNvSpPr/>
          <p:nvPr/>
        </p:nvSpPr>
        <p:spPr>
          <a:xfrm>
            <a:off x="1727211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F5CB6D-0A7E-2E44-8525-1E081C1682FF}"/>
              </a:ext>
            </a:extLst>
          </p:cNvPr>
          <p:cNvSpPr/>
          <p:nvPr/>
        </p:nvSpPr>
        <p:spPr>
          <a:xfrm>
            <a:off x="6282847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06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918773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959278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C0C966-16C3-2142-BA68-C3F25355169A}"/>
              </a:ext>
            </a:extLst>
          </p:cNvPr>
          <p:cNvSpPr/>
          <p:nvPr/>
        </p:nvSpPr>
        <p:spPr>
          <a:xfrm>
            <a:off x="2514609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F5CB6D-0A7E-2E44-8525-1E081C1682FF}"/>
              </a:ext>
            </a:extLst>
          </p:cNvPr>
          <p:cNvSpPr/>
          <p:nvPr/>
        </p:nvSpPr>
        <p:spPr>
          <a:xfrm>
            <a:off x="7137981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5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Frequency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3373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812568"/>
              </p:ext>
            </p:extLst>
          </p:nvPr>
        </p:nvGraphicFramePr>
        <p:xfrm>
          <a:off x="1889422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129497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2959770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406852" y="1187133"/>
            <a:ext cx="443323" cy="7769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89B13D-628B-9147-8FF8-E505CC010ABD}"/>
              </a:ext>
            </a:extLst>
          </p:cNvPr>
          <p:cNvSpPr/>
          <p:nvPr/>
        </p:nvSpPr>
        <p:spPr>
          <a:xfrm>
            <a:off x="933648" y="1001027"/>
            <a:ext cx="7295950" cy="399871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64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/>
        </p:nvGraphicFramePr>
        <p:xfrm>
          <a:off x="1889422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129497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2959770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406852" y="1187133"/>
            <a:ext cx="443323" cy="7769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89B13D-628B-9147-8FF8-E505CC010ABD}"/>
              </a:ext>
            </a:extLst>
          </p:cNvPr>
          <p:cNvSpPr/>
          <p:nvPr/>
        </p:nvSpPr>
        <p:spPr>
          <a:xfrm>
            <a:off x="933648" y="1001027"/>
            <a:ext cx="7295950" cy="39987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86;p42">
            <a:extLst>
              <a:ext uri="{FF2B5EF4-FFF2-40B4-BE49-F238E27FC236}">
                <a16:creationId xmlns:a16="http://schemas.microsoft.com/office/drawing/2014/main" id="{86B8B824-317A-9546-960D-596163E0FCC6}"/>
              </a:ext>
            </a:extLst>
          </p:cNvPr>
          <p:cNvSpPr/>
          <p:nvPr/>
        </p:nvSpPr>
        <p:spPr>
          <a:xfrm>
            <a:off x="900400" y="992463"/>
            <a:ext cx="7396577" cy="400727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46;p38">
            <a:extLst>
              <a:ext uri="{FF2B5EF4-FFF2-40B4-BE49-F238E27FC236}">
                <a16:creationId xmlns:a16="http://schemas.microsoft.com/office/drawing/2014/main" id="{73DA6B51-A402-5145-97DF-D71B39342A85}"/>
              </a:ext>
            </a:extLst>
          </p:cNvPr>
          <p:cNvSpPr txBox="1">
            <a:spLocks/>
          </p:cNvSpPr>
          <p:nvPr/>
        </p:nvSpPr>
        <p:spPr>
          <a:xfrm>
            <a:off x="3037511" y="1702767"/>
            <a:ext cx="2980022" cy="176375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52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car accidents during 2020 stay-home 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9C93BD-FEA5-EF4D-A3AC-CB361EDAA036}"/>
              </a:ext>
            </a:extLst>
          </p:cNvPr>
          <p:cNvCxnSpPr>
            <a:cxnSpLocks/>
          </p:cNvCxnSpPr>
          <p:nvPr/>
        </p:nvCxnSpPr>
        <p:spPr>
          <a:xfrm flipV="1">
            <a:off x="3797130" y="2182520"/>
            <a:ext cx="0" cy="389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0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</a:t>
            </a:r>
            <a:endParaRPr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111388" y="1082626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504657" y="1082626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56285"/>
              </p:ext>
            </p:extLst>
          </p:nvPr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28195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0E6A4C2-C51D-6D49-84DB-E816AD36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0D736-0192-A846-921C-3F3F80392432}"/>
              </a:ext>
            </a:extLst>
          </p:cNvPr>
          <p:cNvCxnSpPr>
            <a:cxnSpLocks/>
          </p:cNvCxnSpPr>
          <p:nvPr/>
        </p:nvCxnSpPr>
        <p:spPr>
          <a:xfrm flipV="1">
            <a:off x="1930631" y="2641366"/>
            <a:ext cx="0" cy="309651"/>
          </a:xfrm>
          <a:prstGeom prst="straightConnector1">
            <a:avLst/>
          </a:prstGeom>
          <a:ln w="38100">
            <a:solidFill>
              <a:srgbClr val="0AC95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F65E2-12DF-CB46-8F1F-6A985D2223A4}"/>
              </a:ext>
            </a:extLst>
          </p:cNvPr>
          <p:cNvCxnSpPr>
            <a:cxnSpLocks/>
          </p:cNvCxnSpPr>
          <p:nvPr/>
        </p:nvCxnSpPr>
        <p:spPr>
          <a:xfrm>
            <a:off x="6644640" y="2663782"/>
            <a:ext cx="0" cy="310896"/>
          </a:xfrm>
          <a:prstGeom prst="straightConnector1">
            <a:avLst/>
          </a:prstGeom>
          <a:ln w="38100">
            <a:solidFill>
              <a:srgbClr val="B1172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286;p42">
            <a:extLst>
              <a:ext uri="{FF2B5EF4-FFF2-40B4-BE49-F238E27FC236}">
                <a16:creationId xmlns:a16="http://schemas.microsoft.com/office/drawing/2014/main" id="{2C51F4BE-07EA-974F-B64B-05705AA6A96F}"/>
              </a:ext>
            </a:extLst>
          </p:cNvPr>
          <p:cNvSpPr/>
          <p:nvPr/>
        </p:nvSpPr>
        <p:spPr>
          <a:xfrm>
            <a:off x="4681428" y="1590526"/>
            <a:ext cx="4332092" cy="322205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86;p42">
            <a:extLst>
              <a:ext uri="{FF2B5EF4-FFF2-40B4-BE49-F238E27FC236}">
                <a16:creationId xmlns:a16="http://schemas.microsoft.com/office/drawing/2014/main" id="{DC3BF63D-7216-C24E-AE8F-9EC9BF827E12}"/>
              </a:ext>
            </a:extLst>
          </p:cNvPr>
          <p:cNvSpPr/>
          <p:nvPr/>
        </p:nvSpPr>
        <p:spPr>
          <a:xfrm>
            <a:off x="0" y="1590526"/>
            <a:ext cx="4490097" cy="321064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46;p38">
            <a:extLst>
              <a:ext uri="{FF2B5EF4-FFF2-40B4-BE49-F238E27FC236}">
                <a16:creationId xmlns:a16="http://schemas.microsoft.com/office/drawing/2014/main" id="{975E70A3-632B-CA45-931F-076F6B223294}"/>
              </a:ext>
            </a:extLst>
          </p:cNvPr>
          <p:cNvSpPr txBox="1">
            <a:spLocks/>
          </p:cNvSpPr>
          <p:nvPr/>
        </p:nvSpPr>
        <p:spPr>
          <a:xfrm>
            <a:off x="1727338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76%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sp>
        <p:nvSpPr>
          <p:cNvPr id="23" name="Google Shape;246;p38">
            <a:extLst>
              <a:ext uri="{FF2B5EF4-FFF2-40B4-BE49-F238E27FC236}">
                <a16:creationId xmlns:a16="http://schemas.microsoft.com/office/drawing/2014/main" id="{969BFEDC-F515-0E41-9FF8-FD2476BEBB85}"/>
              </a:ext>
            </a:extLst>
          </p:cNvPr>
          <p:cNvSpPr txBox="1">
            <a:spLocks/>
          </p:cNvSpPr>
          <p:nvPr/>
        </p:nvSpPr>
        <p:spPr>
          <a:xfrm>
            <a:off x="6351859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37%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665BB-64EC-6F4B-B3C6-20D5ACF1E95A}"/>
              </a:ext>
            </a:extLst>
          </p:cNvPr>
          <p:cNvCxnSpPr/>
          <p:nvPr/>
        </p:nvCxnSpPr>
        <p:spPr>
          <a:xfrm flipV="1">
            <a:off x="2006831" y="2663782"/>
            <a:ext cx="0" cy="2872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68AF73-5047-0C47-BB6C-98B02C3B1FD2}"/>
              </a:ext>
            </a:extLst>
          </p:cNvPr>
          <p:cNvCxnSpPr>
            <a:cxnSpLocks/>
          </p:cNvCxnSpPr>
          <p:nvPr/>
        </p:nvCxnSpPr>
        <p:spPr>
          <a:xfrm flipH="1">
            <a:off x="6667731" y="2651083"/>
            <a:ext cx="2309" cy="330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Accidents’ 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 IN 2020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MODELS TESTED: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Random Forest</a:t>
            </a:r>
          </a:p>
          <a:p>
            <a:pPr marL="0" indent="0"/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XGBoost</a:t>
            </a:r>
          </a:p>
        </p:txBody>
      </p:sp>
    </p:spTree>
    <p:extLst>
      <p:ext uri="{BB962C8B-B14F-4D97-AF65-F5344CB8AC3E}">
        <p14:creationId xmlns:p14="http://schemas.microsoft.com/office/powerpoint/2010/main" val="2549806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WANT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8569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WANT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200" dirty="0"/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Why?</a:t>
            </a:r>
          </a:p>
          <a:p>
            <a:pPr marL="0" indent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254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WANT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200" dirty="0"/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Why?</a:t>
            </a:r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71.6% Accuracy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322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WANT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20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200" dirty="0"/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Why?</a:t>
            </a:r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71.6% Accuracy</a:t>
            </a:r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We’re interested in which direction the stay-at-home orders ‘pull’ the model </a:t>
            </a:r>
          </a:p>
          <a:p>
            <a:pPr marL="0" indent="0"/>
            <a:r>
              <a:rPr lang="en-US" sz="1200" dirty="0"/>
              <a:t>(i.e. coefficient positive or negative)</a:t>
            </a:r>
          </a:p>
          <a:p>
            <a:pPr marL="0" indent="0"/>
            <a:endParaRPr lang="en-US" sz="1200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0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5191275" y="1612950"/>
            <a:ext cx="2808000" cy="25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COVID-19 has had </a:t>
            </a:r>
            <a:r>
              <a:rPr lang="en" dirty="0">
                <a:solidFill>
                  <a:schemeClr val="accent1"/>
                </a:solidFill>
              </a:rPr>
              <a:t>countless negative effects </a:t>
            </a:r>
            <a:r>
              <a:rPr lang="en" dirty="0"/>
              <a:t>on the world, during the height of stay-at-home orders by US states there were reports of less cars on the road leading to </a:t>
            </a:r>
            <a:r>
              <a:rPr lang="en" dirty="0">
                <a:solidFill>
                  <a:schemeClr val="accent1"/>
                </a:solidFill>
              </a:rPr>
              <a:t>cleaner air</a:t>
            </a:r>
            <a:r>
              <a:rPr lang="en" b="1" dirty="0"/>
              <a:t>,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clearer views</a:t>
            </a:r>
            <a:r>
              <a:rPr lang="en" dirty="0"/>
              <a:t>, and </a:t>
            </a:r>
            <a:r>
              <a:rPr lang="en" dirty="0">
                <a:solidFill>
                  <a:schemeClr val="accent1"/>
                </a:solidFill>
              </a:rPr>
              <a:t>more recreation</a:t>
            </a:r>
            <a:r>
              <a:rPr lang="en" dirty="0"/>
              <a:t>;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…glimmers of </a:t>
            </a:r>
            <a:r>
              <a:rPr lang="en" b="1" dirty="0">
                <a:solidFill>
                  <a:schemeClr val="accent1"/>
                </a:solidFill>
              </a:rPr>
              <a:t>unintended positive effects</a:t>
            </a:r>
            <a:r>
              <a:rPr lang="en" dirty="0">
                <a:solidFill>
                  <a:schemeClr val="accent1"/>
                </a:solidFill>
              </a:rPr>
              <a:t>. 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5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50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66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/>
            <a:endParaRPr lang="en-US" dirty="0">
              <a:solidFill>
                <a:schemeClr val="accent5"/>
              </a:solidFill>
            </a:endParaRPr>
          </a:p>
          <a:p>
            <a:pPr marL="0" lvl="0" indent="0"/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/>
            <a:endParaRPr lang="en-US" dirty="0">
              <a:solidFill>
                <a:schemeClr val="accent5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6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severity.</a:t>
            </a:r>
          </a:p>
        </p:txBody>
      </p:sp>
    </p:spTree>
    <p:extLst>
      <p:ext uri="{BB962C8B-B14F-4D97-AF65-F5344CB8AC3E}">
        <p14:creationId xmlns:p14="http://schemas.microsoft.com/office/powerpoint/2010/main" val="2779571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</a:t>
            </a:r>
          </a:p>
        </p:txBody>
      </p:sp>
    </p:spTree>
    <p:extLst>
      <p:ext uri="{BB962C8B-B14F-4D97-AF65-F5344CB8AC3E}">
        <p14:creationId xmlns:p14="http://schemas.microsoft.com/office/powerpoint/2010/main" val="2614892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Has the reduction of road traffic  in the United States due to COVID-19’s stay-at-home        orders affected car accident </a:t>
            </a: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238135" cy="24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Deepen investigation into potential reasons why there was an increase in number of accidents 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Additional research to develop and test differences between states’ results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Further research on potential causes for increase in highest severity (level 4) for states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 post-stay-home period to see how quickly (if at all) frequency and severity returned to average levels</a:t>
            </a:r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" sz="1000" b="1" dirty="0">
                <a:solidFill>
                  <a:srgbClr val="D5B96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Montserrat"/>
                <a:sym typeface="Montserrat"/>
              </a:rPr>
              <a:t>Nighttime</a:t>
            </a:r>
          </a:p>
          <a:p>
            <a:pPr lvl="0" algn="ctr">
              <a:buClr>
                <a:srgbClr val="FFFFFF"/>
              </a:buClr>
            </a:pPr>
            <a:endParaRPr lang="en-US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-US" sz="1000" b="1" dirty="0">
                <a:solidFill>
                  <a:srgbClr val="D5B96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66603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CALIFORNIA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3"/>
          <a:stretch/>
        </p:blipFill>
        <p:spPr>
          <a:xfrm>
            <a:off x="704934" y="1892871"/>
            <a:ext cx="2827465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5"/>
          <a:stretch/>
        </p:blipFill>
        <p:spPr>
          <a:xfrm>
            <a:off x="4751294" y="1981358"/>
            <a:ext cx="4063589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47" t="7822"/>
          <a:stretch/>
        </p:blipFill>
        <p:spPr>
          <a:xfrm>
            <a:off x="1694988" y="4594827"/>
            <a:ext cx="602167" cy="2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TEXAS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6837" y="1892871"/>
            <a:ext cx="2503659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1981358"/>
            <a:ext cx="3967902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07076"/>
            <a:ext cx="602167" cy="2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6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2871"/>
            <a:ext cx="248093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1238"/>
            <a:ext cx="39679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2590"/>
            <a:ext cx="60216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38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SOUTH CAROLINA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35413"/>
            <a:ext cx="2480930" cy="2137416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2335" y="2001238"/>
            <a:ext cx="3901506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3133"/>
            <a:ext cx="602167" cy="2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NORTH CAROLINA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06537"/>
            <a:ext cx="2480930" cy="2195168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62115" y="2001238"/>
            <a:ext cx="3841945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599" y="4612590"/>
            <a:ext cx="568945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7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YORK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11483"/>
            <a:ext cx="2480930" cy="2185275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31686"/>
            <a:ext cx="3967902" cy="1497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23205"/>
            <a:ext cx="602167" cy="2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/>
              <a:t>PENNSYLVANIA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8784" y="1892871"/>
            <a:ext cx="2419763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4131" y="2001238"/>
            <a:ext cx="3857914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4706"/>
            <a:ext cx="602167" cy="24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2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US car accidents 2016-2020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Addressing outliers &amp; null values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Bucketing categorical values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Examining distributions</a:t>
            </a:r>
            <a:endParaRPr sz="1100" dirty="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car accident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XGBoost</a:t>
            </a:r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ILLINOIS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8846" y="1892871"/>
            <a:ext cx="243964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80116" y="2001238"/>
            <a:ext cx="3805944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3932"/>
            <a:ext cx="602167" cy="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8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VIRGINIA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41774"/>
            <a:ext cx="2480930" cy="2124693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9865" y="2001238"/>
            <a:ext cx="3906446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9979"/>
            <a:ext cx="602167" cy="2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17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MICHIGAN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18714"/>
            <a:ext cx="2480930" cy="2170813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1437" y="2001238"/>
            <a:ext cx="39233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8296"/>
            <a:ext cx="602167" cy="2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95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GEORGIA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11483"/>
            <a:ext cx="2480930" cy="2185275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26220"/>
            <a:ext cx="3967902" cy="15084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7374"/>
            <a:ext cx="602167" cy="23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2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OREGON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10721"/>
            <a:ext cx="2480930" cy="2186799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4358"/>
            <a:ext cx="3967902" cy="1552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8119"/>
            <a:ext cx="602167" cy="2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28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MINNESOTA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6758" y="1892871"/>
            <a:ext cx="2363815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1293" y="2001238"/>
            <a:ext cx="3863590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27733" y="4612590"/>
            <a:ext cx="53667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8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ARIZONA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07289"/>
            <a:ext cx="2480930" cy="2193664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362" y="2001238"/>
            <a:ext cx="392945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6563"/>
            <a:ext cx="602167" cy="2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73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TENNESSEE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512" y="1892871"/>
            <a:ext cx="2442307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0396" y="2001238"/>
            <a:ext cx="3885383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62264" y="4612590"/>
            <a:ext cx="467615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85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WASHINGTON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5888"/>
            <a:ext cx="2480930" cy="2216465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826" y="2001238"/>
            <a:ext cx="3928524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24751"/>
            <a:ext cx="602167" cy="2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78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OHIO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4662" y="1892871"/>
            <a:ext cx="2468008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02592" y="2001238"/>
            <a:ext cx="3960991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6502"/>
            <a:ext cx="602167" cy="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2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States’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Stay-Home Period Analysis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LOUISIANA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5335" y="1892871"/>
            <a:ext cx="2346662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15686"/>
            <a:ext cx="3967902" cy="1529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37318"/>
            <a:ext cx="602167" cy="1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9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OKLAHOMA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3944" y="1892871"/>
            <a:ext cx="2469444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72419" y="2001238"/>
            <a:ext cx="3821338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44618" y="4612590"/>
            <a:ext cx="502906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6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JERSEY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947194"/>
            <a:ext cx="2480930" cy="2113853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0191" y="2001238"/>
            <a:ext cx="3945794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8500"/>
            <a:ext cx="602167" cy="2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91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213D2-E35B-B542-AAA6-35A9DD173B01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0A4D46-71E2-A240-8088-4A11343CE38A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81+ days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41 – 80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0 – 40 days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CF83C-4F23-6E48-9CBA-ED699C7FB0F7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5FB68-56F8-DB42-BE5A-65B6292AE73E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19499-1928-2647-8E28-C416B4A8EA2F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FAE6D2-E906-C44A-A09C-6676B16FB043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6027</TotalTime>
  <Words>1548</Words>
  <Application>Microsoft Macintosh PowerPoint</Application>
  <PresentationFormat>On-screen Show (16:9)</PresentationFormat>
  <Paragraphs>423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Montserrat Thin</vt:lpstr>
      <vt:lpstr>Arial</vt:lpstr>
      <vt:lpstr>Montserrat ExtraLight</vt:lpstr>
      <vt:lpstr>Montserrat</vt:lpstr>
      <vt:lpstr>Montserrat Black</vt:lpstr>
      <vt:lpstr>Transport App Pitch Deck by Slidesgo</vt:lpstr>
      <vt:lpstr>COVID-19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TIME UNDER STAY-AT-HOME ORDERS</vt:lpstr>
      <vt:lpstr>POLITICAL LEANING</vt:lpstr>
      <vt:lpstr>PowerPoint Presentation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CALIFORNIA</vt:lpstr>
      <vt:lpstr>CALIFORNIA</vt:lpstr>
      <vt:lpstr>CALIFORNIA</vt:lpstr>
      <vt:lpstr>CALIFORNIA</vt:lpstr>
      <vt:lpstr>PowerPoint Presentation</vt:lpstr>
      <vt:lpstr>FREQUENCY OF CAR ACCIDENTS FOR TOP 20 STATES ACTUAL ‘STAY-HOME’ PERIOD 2020 COMPARED TO EQUIVALENT PERIOD YEARS PRIOR</vt:lpstr>
      <vt:lpstr>FREQUENCY OF CAR ACCIDENTS FOR TOP 20 STATES ACTUAL ‘STAY-HOME’ PERIOD 2020 COMPARED TO EQUIVALENT PERIOD YEARS PRIOR</vt:lpstr>
      <vt:lpstr>CALIFORNIA</vt:lpstr>
      <vt:lpstr>PowerPoint Presentation</vt:lpstr>
      <vt:lpstr>VARIABLES FOR PREDICTING SEVERITY RANK IN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THANK YOU  Any Questions?</vt:lpstr>
      <vt:lpstr>PowerPoint Presentation</vt:lpstr>
      <vt:lpstr>FUTURE OPPORTUNITIES</vt:lpstr>
      <vt:lpstr>VARIABLES’ IMPACT ON SEVERITY OF CAR ACCIDENT</vt:lpstr>
      <vt:lpstr>CALIFORNIA</vt:lpstr>
      <vt:lpstr>CALIFORNIA</vt:lpstr>
      <vt:lpstr>TEXAS</vt:lpstr>
      <vt:lpstr>FLORIDA</vt:lpstr>
      <vt:lpstr>SOUTH CAROLINA</vt:lpstr>
      <vt:lpstr>NORTH CAROLINA</vt:lpstr>
      <vt:lpstr>NEW YORK</vt:lpstr>
      <vt:lpstr>PENNSYLVANIA</vt:lpstr>
      <vt:lpstr>ILLINOIS</vt:lpstr>
      <vt:lpstr>VIRGINIA</vt:lpstr>
      <vt:lpstr>MICHIGAN</vt:lpstr>
      <vt:lpstr>GEORGIA</vt:lpstr>
      <vt:lpstr>OREGON</vt:lpstr>
      <vt:lpstr>MINNESOTA</vt:lpstr>
      <vt:lpstr>ARIZONA</vt:lpstr>
      <vt:lpstr>TENNESSEE</vt:lpstr>
      <vt:lpstr>WASHINGTON</vt:lpstr>
      <vt:lpstr>OHIO</vt:lpstr>
      <vt:lpstr>LOUISIANA</vt:lpstr>
      <vt:lpstr>OKLAHOMA</vt:lpstr>
      <vt:lpstr>NEW JERSEY</vt:lpstr>
      <vt:lpstr>[HEADLINE]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102</cp:revision>
  <dcterms:modified xsi:type="dcterms:W3CDTF">2020-09-11T21:55:43Z</dcterms:modified>
</cp:coreProperties>
</file>